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9" r:id="rId2"/>
    <p:sldId id="257" r:id="rId3"/>
    <p:sldId id="258" r:id="rId4"/>
    <p:sldId id="260" r:id="rId5"/>
    <p:sldId id="262" r:id="rId6"/>
    <p:sldId id="287" r:id="rId7"/>
    <p:sldId id="261"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80" r:id="rId21"/>
    <p:sldId id="281" r:id="rId22"/>
    <p:sldId id="282" r:id="rId23"/>
    <p:sldId id="283" r:id="rId24"/>
    <p:sldId id="284"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76C72318-EB74-4774-B0BB-DB2075666E03}">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4"/>
            <p14:sldId id="275"/>
            <p14:sldId id="273"/>
            <p14:sldId id="276"/>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182"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9/17/2015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9/17/2015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9/17/2015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9/17/2015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9/17/2015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9/17/2015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9/17/2015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9/17/2015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I:\Downloads\CLASS%205\LESSON%204\(Animated)%20-%20Joseph%20and%20The%20Coat%20of%20Many%20Colors%20-%20%5b1_5%5d.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2819400"/>
          </a:xfrm>
        </p:spPr>
        <p:txBody>
          <a:bodyPr>
            <a:noAutofit/>
          </a:bodyPr>
          <a:lstStyle/>
          <a:p>
            <a:pPr marL="0" indent="0" algn="just">
              <a:buNone/>
            </a:pPr>
            <a:r>
              <a:rPr lang="en-US" sz="2500" dirty="0">
                <a:solidFill>
                  <a:schemeClr val="tx1"/>
                </a:solidFill>
                <a:latin typeface="Arial" pitchFamily="34" charset="0"/>
                <a:cs typeface="Arial" pitchFamily="34" charset="0"/>
              </a:rPr>
              <a:t>	Seeing </a:t>
            </a:r>
            <a:r>
              <a:rPr lang="en-US" sz="2500" dirty="0">
                <a:solidFill>
                  <a:schemeClr val="tx1"/>
                </a:solidFill>
                <a:latin typeface="Arial" pitchFamily="34" charset="0"/>
                <a:cs typeface="Arial" pitchFamily="34" charset="0"/>
              </a:rPr>
              <a:t>that joseph was efficient and good, </a:t>
            </a:r>
            <a:r>
              <a:rPr lang="en-US" sz="2500" dirty="0" err="1">
                <a:solidFill>
                  <a:schemeClr val="tx1"/>
                </a:solidFill>
                <a:latin typeface="Arial" pitchFamily="34" charset="0"/>
                <a:cs typeface="Arial" pitchFamily="34" charset="0"/>
              </a:rPr>
              <a:t>Potiphar</a:t>
            </a:r>
            <a:r>
              <a:rPr lang="en-US" sz="2500" dirty="0">
                <a:solidFill>
                  <a:schemeClr val="tx1"/>
                </a:solidFill>
                <a:latin typeface="Arial" pitchFamily="34" charset="0"/>
                <a:cs typeface="Arial" pitchFamily="34" charset="0"/>
              </a:rPr>
              <a:t> made joseph his overseer and entrusted all he had to his care. Potiphar's wife got interested in Joseph as he was handsome and good looking and requested him to sleep with her.</a:t>
            </a:r>
          </a:p>
          <a:p>
            <a:pPr indent="0" algn="just">
              <a:buNone/>
            </a:pPr>
            <a:r>
              <a:rPr lang="en-US" sz="2500" dirty="0">
                <a:solidFill>
                  <a:schemeClr val="tx1"/>
                </a:solidFill>
                <a:latin typeface="Arial" pitchFamily="34" charset="0"/>
                <a:cs typeface="Arial" pitchFamily="34" charset="0"/>
              </a:rPr>
              <a:t>As Joseph never yielded to her wish, she told lie about him to Potiphar who then put Joseph in prison.</a:t>
            </a:r>
          </a:p>
        </p:txBody>
      </p:sp>
      <p:pic>
        <p:nvPicPr>
          <p:cNvPr id="7" name="Picture 1" descr="17_Joseph_Dreams_JPEG_1024.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34290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023312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 xmlns:a14="http://schemas.microsoft.com/office/drawing/2010/main">
                  <a14:imgLayer r:embed="rId3">
                    <a14:imgEffect>
                      <a14:artisticGlowDiffused/>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2819400" y="4313382"/>
            <a:ext cx="3450919" cy="2544618"/>
          </a:xfrm>
          <a:prstGeom prst="rect">
            <a:avLst/>
          </a:prstGeom>
          <a:ln>
            <a:noFill/>
          </a:ln>
          <a:effectLst/>
        </p:spPr>
      </p:pic>
      <p:sp>
        <p:nvSpPr>
          <p:cNvPr id="3" name="Content Placeholder 2"/>
          <p:cNvSpPr>
            <a:spLocks noGrp="1"/>
          </p:cNvSpPr>
          <p:nvPr>
            <p:ph idx="1"/>
          </p:nvPr>
        </p:nvSpPr>
        <p:spPr>
          <a:xfrm>
            <a:off x="228600" y="1447800"/>
            <a:ext cx="8686800" cy="3048001"/>
          </a:xfrm>
        </p:spPr>
        <p:txBody>
          <a:bodyPr>
            <a:noAutofit/>
          </a:bodyPr>
          <a:lstStyle/>
          <a:p>
            <a:pPr marL="0" indent="0" algn="just">
              <a:buNone/>
            </a:pPr>
            <a:r>
              <a:rPr lang="en-US" sz="2500" dirty="0">
                <a:solidFill>
                  <a:schemeClr val="tx1"/>
                </a:solidFill>
                <a:latin typeface="Arial" pitchFamily="34" charset="0"/>
                <a:cs typeface="Arial" pitchFamily="34" charset="0"/>
              </a:rPr>
              <a:t>	The </a:t>
            </a:r>
            <a:r>
              <a:rPr lang="en-US" sz="2500" dirty="0">
                <a:solidFill>
                  <a:schemeClr val="tx1"/>
                </a:solidFill>
                <a:latin typeface="Arial" pitchFamily="34" charset="0"/>
                <a:cs typeface="Arial" pitchFamily="34" charset="0"/>
              </a:rPr>
              <a:t>lord was kind to Joseph and he found </a:t>
            </a:r>
            <a:r>
              <a:rPr lang="en-US" sz="2500" dirty="0" err="1">
                <a:solidFill>
                  <a:schemeClr val="tx1"/>
                </a:solidFill>
                <a:latin typeface="Arial" pitchFamily="34" charset="0"/>
                <a:cs typeface="Arial" pitchFamily="34" charset="0"/>
              </a:rPr>
              <a:t>favour</a:t>
            </a:r>
            <a:r>
              <a:rPr lang="en-US" sz="2500" dirty="0">
                <a:solidFill>
                  <a:schemeClr val="tx1"/>
                </a:solidFill>
                <a:latin typeface="Arial" pitchFamily="34" charset="0"/>
                <a:cs typeface="Arial" pitchFamily="34" charset="0"/>
              </a:rPr>
              <a:t> with </a:t>
            </a:r>
            <a:r>
              <a:rPr lang="en-US" sz="2500" dirty="0">
                <a:solidFill>
                  <a:schemeClr val="tx1"/>
                </a:solidFill>
                <a:latin typeface="Arial" pitchFamily="34" charset="0"/>
                <a:cs typeface="Arial" pitchFamily="34" charset="0"/>
              </a:rPr>
              <a:t>the jailer</a:t>
            </a:r>
            <a:r>
              <a:rPr lang="en-US" sz="2500" dirty="0">
                <a:solidFill>
                  <a:schemeClr val="tx1"/>
                </a:solidFill>
                <a:latin typeface="Arial" pitchFamily="34" charset="0"/>
                <a:cs typeface="Arial" pitchFamily="34" charset="0"/>
              </a:rPr>
              <a:t>. The jailor entrusted  the supervision of the prisoners to Joseph. The Lord made him prosper in everything he did.  </a:t>
            </a:r>
          </a:p>
          <a:p>
            <a:pPr marL="0" indent="0" algn="just">
              <a:buNone/>
            </a:pPr>
            <a:r>
              <a:rPr lang="en-US" sz="2500" dirty="0">
                <a:solidFill>
                  <a:schemeClr val="tx1"/>
                </a:solidFill>
                <a:latin typeface="Arial" pitchFamily="34" charset="0"/>
                <a:cs typeface="Arial" pitchFamily="34" charset="0"/>
              </a:rPr>
              <a:t>	In </a:t>
            </a:r>
            <a:r>
              <a:rPr lang="en-US" sz="2500" dirty="0">
                <a:solidFill>
                  <a:schemeClr val="tx1"/>
                </a:solidFill>
                <a:latin typeface="Arial" pitchFamily="34" charset="0"/>
                <a:cs typeface="Arial" pitchFamily="34" charset="0"/>
              </a:rPr>
              <a:t>jail he interpret the dream of Pharaoh’s chief cook and his cupbearer. His interpretation was proved correct soon after.</a:t>
            </a:r>
          </a:p>
        </p:txBody>
      </p:sp>
      <p:sp>
        <p:nvSpPr>
          <p:cNvPr id="5" name="Rectangle 4"/>
          <p:cNvSpPr/>
          <p:nvPr/>
        </p:nvSpPr>
        <p:spPr>
          <a:xfrm>
            <a:off x="0" y="512058"/>
            <a:ext cx="9144000" cy="630942"/>
          </a:xfrm>
          <a:prstGeom prst="rect">
            <a:avLst/>
          </a:prstGeom>
          <a:noFill/>
        </p:spPr>
        <p:txBody>
          <a:bodyPr wrap="square" lIns="91440" tIns="45720" rIns="91440" bIns="45720">
            <a:spAutoFit/>
          </a:bodyPr>
          <a:lstStyle/>
          <a:p>
            <a:pPr algn="ctr"/>
            <a:r>
              <a:rPr lang="en-US" sz="3500" b="1" dirty="0">
                <a:solidFill>
                  <a:srgbClr val="FF0000"/>
                </a:solidFill>
                <a:latin typeface="Cooper Std Black" pitchFamily="18" charset="0"/>
                <a:cs typeface="Times New Roman" pitchFamily="18" charset="0"/>
              </a:rPr>
              <a:t>INTERPRETING DREAMS</a:t>
            </a:r>
          </a:p>
        </p:txBody>
      </p:sp>
    </p:spTree>
    <p:extLst>
      <p:ext uri="{BB962C8B-B14F-4D97-AF65-F5344CB8AC3E}">
        <p14:creationId xmlns="" xmlns:p14="http://schemas.microsoft.com/office/powerpoint/2010/main" val="1303007358"/>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tretch>
            <a:fillRect/>
          </a:stretch>
        </p:blipFill>
        <p:spPr>
          <a:xfrm>
            <a:off x="1905000" y="3429000"/>
            <a:ext cx="5320861" cy="3429000"/>
          </a:xfrm>
          <a:prstGeom prst="rect">
            <a:avLst/>
          </a:prstGeom>
          <a:ln>
            <a:noFill/>
          </a:ln>
          <a:effectLst/>
        </p:spPr>
      </p:pic>
      <p:sp>
        <p:nvSpPr>
          <p:cNvPr id="3" name="Content Placeholder 2"/>
          <p:cNvSpPr>
            <a:spLocks noGrp="1"/>
          </p:cNvSpPr>
          <p:nvPr>
            <p:ph idx="1"/>
          </p:nvPr>
        </p:nvSpPr>
        <p:spPr>
          <a:xfrm>
            <a:off x="304800" y="533400"/>
            <a:ext cx="8458200" cy="2286000"/>
          </a:xfrm>
        </p:spPr>
        <p:txBody>
          <a:bodyPr>
            <a:noAutofit/>
          </a:bodyPr>
          <a:lstStyle/>
          <a:p>
            <a:pPr indent="0" algn="just">
              <a:buNone/>
            </a:pPr>
            <a:r>
              <a:rPr lang="en-US" sz="2800" dirty="0">
                <a:solidFill>
                  <a:schemeClr val="tx1"/>
                </a:solidFill>
                <a:latin typeface="Arial" pitchFamily="34" charset="0"/>
                <a:cs typeface="Arial" pitchFamily="34" charset="0"/>
              </a:rPr>
              <a:t>	After two years Pharaoh had a dream. Hew knew about Joseph through the chief cook and he sent immediately for Joseph and ask him to interpret. Joseph interpret the dream  correctly and given him the advises to face the problem  of the dream.</a:t>
            </a:r>
          </a:p>
        </p:txBody>
      </p:sp>
    </p:spTree>
    <p:extLst>
      <p:ext uri="{BB962C8B-B14F-4D97-AF65-F5344CB8AC3E}">
        <p14:creationId xmlns="" xmlns:p14="http://schemas.microsoft.com/office/powerpoint/2010/main" val="256984588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 xmlns:a14="http://schemas.microsoft.com/office/drawing/2010/main">
                  <a14:imgLayer r:embed="rId3">
                    <a14:imgEffect>
                      <a14:artisticGlowDiffused/>
                    </a14:imgEffect>
                  </a14:imgLayer>
                </a14:imgProps>
              </a:ext>
              <a:ext uri="{28A0092B-C50C-407E-A947-70E740481C1C}">
                <a14:useLocalDpi xmlns="" xmlns:a14="http://schemas.microsoft.com/office/drawing/2010/main" val="0"/>
              </a:ext>
            </a:extLst>
          </a:blip>
          <a:stretch>
            <a:fillRect/>
          </a:stretch>
        </p:blipFill>
        <p:spPr>
          <a:xfrm>
            <a:off x="2464378" y="4495800"/>
            <a:ext cx="4241222" cy="2362200"/>
          </a:xfrm>
          <a:prstGeom prst="rect">
            <a:avLst/>
          </a:prstGeom>
          <a:ln>
            <a:noFill/>
          </a:ln>
          <a:effectLst/>
        </p:spPr>
      </p:pic>
      <p:sp>
        <p:nvSpPr>
          <p:cNvPr id="2" name="Title 1"/>
          <p:cNvSpPr>
            <a:spLocks noGrp="1"/>
          </p:cNvSpPr>
          <p:nvPr>
            <p:ph type="title"/>
          </p:nvPr>
        </p:nvSpPr>
        <p:spPr>
          <a:xfrm>
            <a:off x="0" y="6858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Joseph: Governor of Egypt</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304800" y="1600200"/>
            <a:ext cx="8534400" cy="3733801"/>
          </a:xfrm>
        </p:spPr>
        <p:txBody>
          <a:bodyPr>
            <a:normAutofit/>
          </a:bodyPr>
          <a:lstStyle/>
          <a:p>
            <a:pPr algn="just">
              <a:buNone/>
            </a:pPr>
            <a:r>
              <a:rPr lang="en-US" sz="2500" dirty="0">
                <a:solidFill>
                  <a:schemeClr val="tx1"/>
                </a:solidFill>
                <a:latin typeface="Arial" pitchFamily="34" charset="0"/>
                <a:cs typeface="Arial" pitchFamily="34" charset="0"/>
              </a:rPr>
              <a:t>		Pharaoh was pleased Joseph’s suggestions and appointed him the Governor of Egypt. To survive the years of famine Joseph collected and stored foodstuff in all the cities of Egypt. After seven years what Joseph told that happened in Egypt.</a:t>
            </a:r>
          </a:p>
          <a:p>
            <a:pPr algn="just">
              <a:buNone/>
            </a:pPr>
            <a:r>
              <a:rPr lang="en-US" sz="2500" dirty="0">
                <a:solidFill>
                  <a:schemeClr val="tx1"/>
                </a:solidFill>
                <a:latin typeface="Arial" pitchFamily="34" charset="0"/>
                <a:cs typeface="Arial" pitchFamily="34" charset="0"/>
              </a:rPr>
              <a:t>		Meanwhile Joseph got married and had two son; - Manasseh &amp; </a:t>
            </a:r>
            <a:r>
              <a:rPr lang="en-US" sz="2500" dirty="0" err="1">
                <a:solidFill>
                  <a:schemeClr val="tx1"/>
                </a:solidFill>
                <a:latin typeface="Arial" pitchFamily="34" charset="0"/>
                <a:cs typeface="Arial" pitchFamily="34" charset="0"/>
              </a:rPr>
              <a:t>Ebraim</a:t>
            </a:r>
            <a:r>
              <a:rPr lang="en-US" sz="2500" dirty="0">
                <a:solidFill>
                  <a:schemeClr val="tx1"/>
                </a:solidFill>
                <a:latin typeface="Arial" pitchFamily="34" charset="0"/>
                <a:cs typeface="Arial" pitchFamily="34" charset="0"/>
              </a:rPr>
              <a:t>.</a:t>
            </a:r>
          </a:p>
        </p:txBody>
      </p:sp>
    </p:spTree>
    <p:extLst>
      <p:ext uri="{BB962C8B-B14F-4D97-AF65-F5344CB8AC3E}">
        <p14:creationId xmlns="" xmlns:p14="http://schemas.microsoft.com/office/powerpoint/2010/main" val="172562499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 xmlns:a14="http://schemas.microsoft.com/office/drawing/2010/main">
                  <a14:imgLayer r:embed="rId3">
                    <a14:imgEffect>
                      <a14:artisticPaintStrokes/>
                    </a14:imgEffect>
                  </a14:imgLayer>
                </a14:imgProps>
              </a:ext>
              <a:ext uri="{28A0092B-C50C-407E-A947-70E740481C1C}">
                <a14:useLocalDpi xmlns="" xmlns:a14="http://schemas.microsoft.com/office/drawing/2010/main" val="0"/>
              </a:ext>
            </a:extLst>
          </a:blip>
          <a:stretch>
            <a:fillRect/>
          </a:stretch>
        </p:blipFill>
        <p:spPr>
          <a:xfrm>
            <a:off x="2438400" y="3866740"/>
            <a:ext cx="4267200" cy="2991260"/>
          </a:xfrm>
          <a:prstGeom prst="rect">
            <a:avLst/>
          </a:prstGeom>
          <a:ln>
            <a:noFill/>
          </a:ln>
          <a:effectLst/>
        </p:spPr>
      </p:pic>
      <p:sp>
        <p:nvSpPr>
          <p:cNvPr id="3" name="Content Placeholder 2"/>
          <p:cNvSpPr>
            <a:spLocks noGrp="1"/>
          </p:cNvSpPr>
          <p:nvPr>
            <p:ph idx="1"/>
          </p:nvPr>
        </p:nvSpPr>
        <p:spPr>
          <a:xfrm>
            <a:off x="0" y="1295400"/>
            <a:ext cx="8839200" cy="1905000"/>
          </a:xfrm>
        </p:spPr>
        <p:txBody>
          <a:bodyPr>
            <a:noAutofit/>
          </a:bodyPr>
          <a:lstStyle/>
          <a:p>
            <a:pPr indent="0" algn="just">
              <a:buNone/>
            </a:pPr>
            <a:r>
              <a:rPr lang="en-US" sz="2500" dirty="0">
                <a:solidFill>
                  <a:schemeClr val="tx1"/>
                </a:solidFill>
                <a:latin typeface="Arial" pitchFamily="34" charset="0"/>
                <a:cs typeface="Arial" pitchFamily="34" charset="0"/>
              </a:rPr>
              <a:t>	Jacob heard that there is grain  in Egypt and he sent his sons to collect grains from Egypt without knowing about  Joseph. But Joseph recognized his brothers but they did not. He subjected them to many tests and tricks and the end he revealed himself. And he inform them his desire to see his father.(Gen.45 &amp;46).</a:t>
            </a:r>
          </a:p>
        </p:txBody>
      </p:sp>
      <p:sp>
        <p:nvSpPr>
          <p:cNvPr id="5" name="Rectangle 4"/>
          <p:cNvSpPr/>
          <p:nvPr/>
        </p:nvSpPr>
        <p:spPr>
          <a:xfrm>
            <a:off x="0" y="533400"/>
            <a:ext cx="9144000" cy="630942"/>
          </a:xfrm>
          <a:prstGeom prst="rect">
            <a:avLst/>
          </a:prstGeom>
          <a:noFill/>
        </p:spPr>
        <p:txBody>
          <a:bodyPr wrap="square" lIns="91440" tIns="45720" rIns="91440" bIns="45720">
            <a:spAutoFit/>
          </a:bodyPr>
          <a:lstStyle/>
          <a:p>
            <a:pPr algn="ctr"/>
            <a:r>
              <a:rPr lang="en-US" sz="3500" b="1" dirty="0">
                <a:solidFill>
                  <a:srgbClr val="FF0000"/>
                </a:solidFill>
                <a:latin typeface="Cooper Std Black" pitchFamily="18" charset="0"/>
                <a:cs typeface="Arial" pitchFamily="34" charset="0"/>
              </a:rPr>
              <a:t>ISRAEL TO EGYPT</a:t>
            </a:r>
          </a:p>
        </p:txBody>
      </p:sp>
    </p:spTree>
    <p:extLst>
      <p:ext uri="{BB962C8B-B14F-4D97-AF65-F5344CB8AC3E}">
        <p14:creationId xmlns="" xmlns:p14="http://schemas.microsoft.com/office/powerpoint/2010/main" val="418011740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57600"/>
            <a:ext cx="8763000" cy="3276600"/>
          </a:xfrm>
        </p:spPr>
        <p:txBody>
          <a:bodyPr>
            <a:noAutofit/>
          </a:bodyPr>
          <a:lstStyle/>
          <a:p>
            <a:pPr marL="0" indent="0" algn="just">
              <a:buNone/>
            </a:pPr>
            <a:r>
              <a:rPr lang="en-US" sz="2500" dirty="0">
                <a:solidFill>
                  <a:schemeClr val="tx1"/>
                </a:solidFill>
                <a:latin typeface="Arial" pitchFamily="34" charset="0"/>
                <a:cs typeface="Arial" pitchFamily="34" charset="0"/>
              </a:rPr>
              <a:t>	Joseph </a:t>
            </a:r>
            <a:r>
              <a:rPr lang="en-US" sz="2500" dirty="0">
                <a:solidFill>
                  <a:schemeClr val="tx1"/>
                </a:solidFill>
                <a:latin typeface="Arial" pitchFamily="34" charset="0"/>
                <a:cs typeface="Arial" pitchFamily="34" charset="0"/>
              </a:rPr>
              <a:t>asked his brothers to bring his father also and his brothers described every thing to his father and he wanted to see his favorite son –Joseph. Jacob collected all his property and proceeded to Egypt</a:t>
            </a:r>
            <a:r>
              <a:rPr lang="en-US" sz="2500" dirty="0">
                <a:solidFill>
                  <a:schemeClr val="tx1"/>
                </a:solidFill>
                <a:latin typeface="Arial" pitchFamily="34" charset="0"/>
                <a:cs typeface="Arial" pitchFamily="34" charset="0"/>
              </a:rPr>
              <a:t>.</a:t>
            </a:r>
            <a:endParaRPr lang="en-US" sz="2500" dirty="0">
              <a:solidFill>
                <a:schemeClr val="tx1"/>
              </a:solidFill>
              <a:latin typeface="Arial" pitchFamily="34" charset="0"/>
              <a:cs typeface="Arial" pitchFamily="34" charset="0"/>
            </a:endParaRPr>
          </a:p>
          <a:p>
            <a:pPr marL="0" indent="0" algn="just">
              <a:buNone/>
            </a:pPr>
            <a:r>
              <a:rPr lang="en-US" sz="2500" dirty="0">
                <a:solidFill>
                  <a:schemeClr val="tx1"/>
                </a:solidFill>
                <a:latin typeface="Arial" pitchFamily="34" charset="0"/>
                <a:cs typeface="Arial" pitchFamily="34" charset="0"/>
              </a:rPr>
              <a:t>	On </a:t>
            </a:r>
            <a:r>
              <a:rPr lang="en-US" sz="2500" dirty="0">
                <a:solidFill>
                  <a:schemeClr val="tx1"/>
                </a:solidFill>
                <a:latin typeface="Arial" pitchFamily="34" charset="0"/>
                <a:cs typeface="Arial" pitchFamily="34" charset="0"/>
              </a:rPr>
              <a:t>the way God spoke to Jacob in a vision “Do not be afraid to go down Egypt, for I will make of you a great nation there. I my self will go down with you to Egypt’’.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rcRect b="1003"/>
          <a:stretch>
            <a:fillRect/>
          </a:stretch>
        </p:blipFill>
        <p:spPr>
          <a:xfrm>
            <a:off x="685800" y="0"/>
            <a:ext cx="3048000" cy="3429000"/>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33800" y="-1"/>
            <a:ext cx="4724400" cy="3421714"/>
          </a:xfrm>
          <a:prstGeom prst="rect">
            <a:avLst/>
          </a:prstGeom>
          <a:ln>
            <a:noFill/>
          </a:ln>
          <a:effectLst/>
        </p:spPr>
      </p:pic>
    </p:spTree>
    <p:extLst>
      <p:ext uri="{BB962C8B-B14F-4D97-AF65-F5344CB8AC3E}">
        <p14:creationId xmlns="" xmlns:p14="http://schemas.microsoft.com/office/powerpoint/2010/main" val="290556062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667000"/>
            <a:ext cx="8763000" cy="3886200"/>
          </a:xfrm>
        </p:spPr>
        <p:txBody>
          <a:bodyPr>
            <a:normAutofit lnSpcReduction="10000"/>
          </a:bodyPr>
          <a:lstStyle/>
          <a:p>
            <a:pPr marL="0" indent="0" algn="just">
              <a:buNone/>
            </a:pPr>
            <a:r>
              <a:rPr lang="en-US" sz="2500" dirty="0">
                <a:solidFill>
                  <a:schemeClr val="tx1"/>
                </a:solidFill>
                <a:latin typeface="Arial" pitchFamily="34" charset="0"/>
                <a:cs typeface="Arial" pitchFamily="34" charset="0"/>
              </a:rPr>
              <a:t>	When </a:t>
            </a:r>
            <a:r>
              <a:rPr lang="en-US" sz="2500" dirty="0">
                <a:solidFill>
                  <a:schemeClr val="tx1"/>
                </a:solidFill>
                <a:latin typeface="Arial" pitchFamily="34" charset="0"/>
                <a:cs typeface="Arial" pitchFamily="34" charset="0"/>
              </a:rPr>
              <a:t>Jacob arrived in Egypt Joseph received him in great joy. As per the decree of Pharaoh a region of the land was given to Jacob and his children. The land given to them, called  Ramses was the most fertile region of Egypt. Jacob lived in Egypt for seventeen years more. Israel become very rich there.</a:t>
            </a:r>
          </a:p>
          <a:p>
            <a:pPr indent="0" algn="just">
              <a:buNone/>
            </a:pPr>
            <a:endParaRPr lang="en-US" sz="2500" dirty="0">
              <a:solidFill>
                <a:schemeClr val="tx1"/>
              </a:solidFill>
              <a:latin typeface="Arial" pitchFamily="34" charset="0"/>
              <a:cs typeface="Arial" pitchFamily="34" charset="0"/>
            </a:endParaRPr>
          </a:p>
          <a:p>
            <a:pPr marL="0" indent="0" algn="just">
              <a:buNone/>
            </a:pPr>
            <a:r>
              <a:rPr lang="en-US" sz="2500" dirty="0">
                <a:solidFill>
                  <a:schemeClr val="tx1"/>
                </a:solidFill>
                <a:latin typeface="Arial" pitchFamily="34" charset="0"/>
                <a:cs typeface="Arial" pitchFamily="34" charset="0"/>
              </a:rPr>
              <a:t>	Joseph </a:t>
            </a:r>
            <a:r>
              <a:rPr lang="en-US" sz="2500" dirty="0">
                <a:solidFill>
                  <a:schemeClr val="tx1"/>
                </a:solidFill>
                <a:latin typeface="Arial" pitchFamily="34" charset="0"/>
                <a:cs typeface="Arial" pitchFamily="34" charset="0"/>
              </a:rPr>
              <a:t>came to Egypt as a slave and he had many problem there even a long prison term. but the end he become the chief administrator over there.</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3657599" y="-1"/>
            <a:ext cx="1981200" cy="2506825"/>
          </a:xfrm>
          <a:prstGeom prst="rect">
            <a:avLst/>
          </a:prstGeom>
          <a:ln>
            <a:noFill/>
          </a:ln>
          <a:effectLst/>
        </p:spPr>
      </p:pic>
    </p:spTree>
    <p:extLst>
      <p:ext uri="{BB962C8B-B14F-4D97-AF65-F5344CB8AC3E}">
        <p14:creationId xmlns="" xmlns:p14="http://schemas.microsoft.com/office/powerpoint/2010/main" val="413947648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2457450"/>
          </a:xfrm>
        </p:spPr>
        <p:txBody>
          <a:bodyPr>
            <a:noAutofit/>
          </a:bodyPr>
          <a:lstStyle/>
          <a:p>
            <a:pPr marL="177800" indent="0" algn="just">
              <a:buNone/>
            </a:pPr>
            <a:r>
              <a:rPr lang="en-US" sz="2500" dirty="0">
                <a:solidFill>
                  <a:schemeClr val="tx1"/>
                </a:solidFill>
                <a:latin typeface="Arial" pitchFamily="34" charset="0"/>
                <a:cs typeface="Arial" pitchFamily="34" charset="0"/>
              </a:rPr>
              <a:t>	The life of Joseph makes it clear to us that the ways of the Lord are indeed miraculous. It was through Joseph that God prepared the way for Israel to reach Egypt. That was Joseph’s share in God’s plan of salvation.</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19200" y="2531686"/>
            <a:ext cx="6741404" cy="4326314"/>
          </a:xfrm>
          <a:prstGeom prst="rect">
            <a:avLst/>
          </a:prstGeom>
          <a:ln>
            <a:noFill/>
          </a:ln>
          <a:effectLst/>
        </p:spPr>
      </p:pic>
    </p:spTree>
    <p:extLst>
      <p:ext uri="{BB962C8B-B14F-4D97-AF65-F5344CB8AC3E}">
        <p14:creationId xmlns="" xmlns:p14="http://schemas.microsoft.com/office/powerpoint/2010/main" val="1319660152"/>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rcRect b="987"/>
          <a:stretch>
            <a:fillRect/>
          </a:stretch>
        </p:blipFill>
        <p:spPr>
          <a:xfrm>
            <a:off x="2135978" y="1600200"/>
            <a:ext cx="2695074" cy="1828800"/>
          </a:xfrm>
          <a:prstGeom prst="rect">
            <a:avLst/>
          </a:prstGeom>
          <a:ln>
            <a:noFill/>
          </a:ln>
          <a:effectLst/>
        </p:spPr>
      </p:pic>
      <p:sp>
        <p:nvSpPr>
          <p:cNvPr id="2" name="Title 1"/>
          <p:cNvSpPr>
            <a:spLocks noGrp="1"/>
          </p:cNvSpPr>
          <p:nvPr>
            <p:ph type="title"/>
          </p:nvPr>
        </p:nvSpPr>
        <p:spPr>
          <a:xfrm>
            <a:off x="0" y="533400"/>
            <a:ext cx="9144000" cy="685800"/>
          </a:xfrm>
        </p:spPr>
        <p:txBody>
          <a:bodyPr>
            <a:normAutofit/>
          </a:bodyPr>
          <a:lstStyle/>
          <a:p>
            <a:pPr algn="ctr"/>
            <a:r>
              <a:rPr lang="en-US" sz="3500" b="1" cap="none" dirty="0">
                <a:solidFill>
                  <a:srgbClr val="FF0000"/>
                </a:solidFill>
                <a:effectLst/>
                <a:latin typeface="Cooper Std Black" pitchFamily="18" charset="0"/>
                <a:cs typeface="Times New Roman" pitchFamily="18" charset="0"/>
              </a:rPr>
              <a:t> TWELVE TRIBES AND APOSTLES</a:t>
            </a:r>
          </a:p>
        </p:txBody>
      </p:sp>
      <p:sp>
        <p:nvSpPr>
          <p:cNvPr id="3" name="Content Placeholder 2"/>
          <p:cNvSpPr>
            <a:spLocks noGrp="1"/>
          </p:cNvSpPr>
          <p:nvPr>
            <p:ph idx="1"/>
          </p:nvPr>
        </p:nvSpPr>
        <p:spPr>
          <a:xfrm>
            <a:off x="228600" y="3657600"/>
            <a:ext cx="8686800" cy="2362200"/>
          </a:xfrm>
        </p:spPr>
        <p:txBody>
          <a:bodyPr>
            <a:noAutofit/>
          </a:bodyPr>
          <a:lstStyle/>
          <a:p>
            <a:pPr algn="just">
              <a:buNone/>
            </a:pPr>
            <a:r>
              <a:rPr lang="en-US" sz="2500" dirty="0">
                <a:solidFill>
                  <a:schemeClr val="tx1"/>
                </a:solidFill>
                <a:latin typeface="Arial" pitchFamily="34" charset="0"/>
                <a:cs typeface="Arial" pitchFamily="34" charset="0"/>
              </a:rPr>
              <a:t>	12 </a:t>
            </a:r>
            <a:r>
              <a:rPr lang="en-US" sz="2500" dirty="0">
                <a:solidFill>
                  <a:schemeClr val="tx1"/>
                </a:solidFill>
                <a:latin typeface="Arial" pitchFamily="34" charset="0"/>
                <a:cs typeface="Arial" pitchFamily="34" charset="0"/>
              </a:rPr>
              <a:t>sons of Jacob’s became the 12  tribes of Israel.</a:t>
            </a:r>
          </a:p>
          <a:p>
            <a:pPr marL="0" indent="0" algn="just">
              <a:buNone/>
            </a:pPr>
            <a:r>
              <a:rPr lang="en-US" sz="2500" dirty="0">
                <a:solidFill>
                  <a:schemeClr val="tx1"/>
                </a:solidFill>
                <a:latin typeface="Arial" pitchFamily="34" charset="0"/>
                <a:cs typeface="Arial" pitchFamily="34" charset="0"/>
              </a:rPr>
              <a:t>This 12 tribes have great importance in the history of salvation.</a:t>
            </a:r>
          </a:p>
          <a:p>
            <a:pPr marL="0" indent="0" algn="just">
              <a:buNone/>
            </a:pPr>
            <a:r>
              <a:rPr lang="en-US" sz="2500" dirty="0">
                <a:solidFill>
                  <a:schemeClr val="tx1"/>
                </a:solidFill>
                <a:latin typeface="Arial" pitchFamily="34" charset="0"/>
                <a:cs typeface="Arial" pitchFamily="34" charset="0"/>
              </a:rPr>
              <a:t>	The </a:t>
            </a:r>
            <a:r>
              <a:rPr lang="en-US" sz="2500" dirty="0">
                <a:solidFill>
                  <a:schemeClr val="tx1"/>
                </a:solidFill>
                <a:latin typeface="Arial" pitchFamily="34" charset="0"/>
                <a:cs typeface="Arial" pitchFamily="34" charset="0"/>
              </a:rPr>
              <a:t>people of God in the old testament were led by  the heads of the 12 tribes and their descendants.</a:t>
            </a:r>
          </a:p>
          <a:p>
            <a:pPr marL="0" indent="0" algn="just">
              <a:buNone/>
            </a:pPr>
            <a:r>
              <a:rPr lang="en-US" sz="2500" dirty="0">
                <a:solidFill>
                  <a:schemeClr val="tx1"/>
                </a:solidFill>
                <a:latin typeface="Arial" pitchFamily="34" charset="0"/>
                <a:cs typeface="Arial" pitchFamily="34" charset="0"/>
              </a:rPr>
              <a:t>	In </a:t>
            </a:r>
            <a:r>
              <a:rPr lang="en-US" sz="2500" dirty="0">
                <a:solidFill>
                  <a:schemeClr val="tx1"/>
                </a:solidFill>
                <a:latin typeface="Arial" pitchFamily="34" charset="0"/>
                <a:cs typeface="Arial" pitchFamily="34" charset="0"/>
              </a:rPr>
              <a:t>the same way the people of God in the new testament are led by 12 apostles and their successors.</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rcRect l="2562"/>
          <a:stretch>
            <a:fillRect/>
          </a:stretch>
        </p:blipFill>
        <p:spPr>
          <a:xfrm>
            <a:off x="4802978" y="1600200"/>
            <a:ext cx="2207422" cy="1828800"/>
          </a:xfrm>
          <a:prstGeom prst="rect">
            <a:avLst/>
          </a:prstGeom>
          <a:ln>
            <a:noFill/>
          </a:ln>
          <a:effectLst/>
        </p:spPr>
      </p:pic>
    </p:spTree>
    <p:extLst>
      <p:ext uri="{BB962C8B-B14F-4D97-AF65-F5344CB8AC3E}">
        <p14:creationId xmlns="" xmlns:p14="http://schemas.microsoft.com/office/powerpoint/2010/main" val="110855241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86199"/>
            <a:ext cx="8458200" cy="2667001"/>
          </a:xfrm>
        </p:spPr>
        <p:txBody>
          <a:bodyPr>
            <a:noAutofit/>
          </a:bodyPr>
          <a:lstStyle/>
          <a:p>
            <a:pPr marL="0" indent="0" algn="just">
              <a:buNone/>
            </a:pPr>
            <a:r>
              <a:rPr lang="en-US" sz="2500" dirty="0">
                <a:solidFill>
                  <a:schemeClr val="tx1"/>
                </a:solidFill>
                <a:latin typeface="Arial" pitchFamily="34" charset="0"/>
                <a:cs typeface="Arial" pitchFamily="34" charset="0"/>
              </a:rPr>
              <a:t>	What we see in the </a:t>
            </a:r>
            <a:r>
              <a:rPr lang="en-US" sz="2500" dirty="0">
                <a:solidFill>
                  <a:schemeClr val="tx1"/>
                </a:solidFill>
                <a:latin typeface="Arial" pitchFamily="34" charset="0"/>
                <a:cs typeface="Arial" pitchFamily="34" charset="0"/>
              </a:rPr>
              <a:t>New </a:t>
            </a:r>
            <a:r>
              <a:rPr lang="en-US" sz="2500" dirty="0">
                <a:solidFill>
                  <a:schemeClr val="tx1"/>
                </a:solidFill>
                <a:latin typeface="Arial" pitchFamily="34" charset="0"/>
                <a:cs typeface="Arial" pitchFamily="34" charset="0"/>
              </a:rPr>
              <a:t>testament is the fulfillment of the old </a:t>
            </a:r>
            <a:r>
              <a:rPr lang="en-US" sz="2500" dirty="0">
                <a:solidFill>
                  <a:schemeClr val="tx1"/>
                </a:solidFill>
                <a:latin typeface="Arial" pitchFamily="34" charset="0"/>
                <a:cs typeface="Arial" pitchFamily="34" charset="0"/>
              </a:rPr>
              <a:t>testament. As we </a:t>
            </a:r>
            <a:r>
              <a:rPr lang="en-US" sz="2500" dirty="0">
                <a:solidFill>
                  <a:schemeClr val="tx1"/>
                </a:solidFill>
                <a:latin typeface="Arial" pitchFamily="34" charset="0"/>
                <a:cs typeface="Arial" pitchFamily="34" charset="0"/>
              </a:rPr>
              <a:t>learn the old testament history we should try to understand properly God’s plan of </a:t>
            </a:r>
            <a:r>
              <a:rPr lang="en-US" sz="2500" dirty="0">
                <a:solidFill>
                  <a:schemeClr val="tx1"/>
                </a:solidFill>
                <a:latin typeface="Arial" pitchFamily="34" charset="0"/>
                <a:cs typeface="Arial" pitchFamily="34" charset="0"/>
              </a:rPr>
              <a:t>salvation. We </a:t>
            </a:r>
            <a:r>
              <a:rPr lang="en-US" sz="2500" dirty="0">
                <a:solidFill>
                  <a:schemeClr val="tx1"/>
                </a:solidFill>
                <a:latin typeface="Arial" pitchFamily="34" charset="0"/>
                <a:cs typeface="Arial" pitchFamily="34" charset="0"/>
              </a:rPr>
              <a:t>should also realize that  today it is through  us that God’s plans are being fulfilled and we must offer our lives for that cause.</a:t>
            </a:r>
          </a:p>
        </p:txBody>
      </p:sp>
      <p:pic>
        <p:nvPicPr>
          <p:cNvPr id="4" name="Picture 3"/>
          <p:cNvPicPr>
            <a:picLocks noChangeAspect="1"/>
          </p:cNvPicPr>
          <p:nvPr/>
        </p:nvPicPr>
        <p:blipFill>
          <a:blip r:embed="rId2" cstate="print">
            <a:extLst>
              <a:ext uri="{BEBA8EAE-BF5A-486C-A8C5-ECC9F3942E4B}">
                <a14:imgProps xmlns="" xmlns:a14="http://schemas.microsoft.com/office/drawing/2010/main">
                  <a14:imgLayer r:embed="rId3">
                    <a14:imgEffect>
                      <a14:colorTemperature colorTemp="8800"/>
                    </a14:imgEffect>
                  </a14:imgLayer>
                </a14:imgProps>
              </a:ext>
              <a:ext uri="{28A0092B-C50C-407E-A947-70E740481C1C}">
                <a14:useLocalDpi xmlns="" xmlns:a14="http://schemas.microsoft.com/office/drawing/2010/main" val="0"/>
              </a:ext>
            </a:extLst>
          </a:blip>
          <a:srcRect l="826"/>
          <a:stretch>
            <a:fillRect/>
          </a:stretch>
        </p:blipFill>
        <p:spPr>
          <a:xfrm>
            <a:off x="0" y="-1"/>
            <a:ext cx="9144000" cy="3429001"/>
          </a:xfrm>
          <a:prstGeom prst="rect">
            <a:avLst/>
          </a:prstGeom>
          <a:ln>
            <a:noFill/>
          </a:ln>
          <a:effectLst/>
        </p:spPr>
      </p:pic>
    </p:spTree>
    <p:extLst>
      <p:ext uri="{BB962C8B-B14F-4D97-AF65-F5344CB8AC3E}">
        <p14:creationId xmlns="" xmlns:p14="http://schemas.microsoft.com/office/powerpoint/2010/main" val="170721365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 y="583793"/>
            <a:ext cx="9143999" cy="1092607"/>
          </a:xfrm>
          <a:prstGeom prst="rect">
            <a:avLst/>
          </a:prstGeom>
          <a:noFill/>
        </p:spPr>
        <p:txBody>
          <a:bodyPr wrap="square" lIns="91440" tIns="45720" rIns="91440" bIns="45720">
            <a:spAutoFit/>
          </a:bodyPr>
          <a:lstStyle/>
          <a:p>
            <a:pPr algn="ctr"/>
            <a:r>
              <a:rPr lang="en-US" sz="3000" b="1" dirty="0">
                <a:latin typeface="Cooper Std Black" pitchFamily="18" charset="0"/>
                <a:cs typeface="Times New Roman" pitchFamily="18" charset="0"/>
              </a:rPr>
              <a:t>LESSON 4</a:t>
            </a:r>
            <a:endParaRPr lang="en-US" sz="3000" b="1" dirty="0">
              <a:solidFill>
                <a:srgbClr val="FF0000"/>
              </a:solidFill>
              <a:latin typeface="Cooper Std Black" pitchFamily="18" charset="0"/>
              <a:cs typeface="Times New Roman" pitchFamily="18" charset="0"/>
            </a:endParaRPr>
          </a:p>
          <a:p>
            <a:pPr algn="ctr"/>
            <a:r>
              <a:rPr lang="en-US" sz="3500" b="1" u="sng" dirty="0">
                <a:solidFill>
                  <a:srgbClr val="FF0000"/>
                </a:solidFill>
                <a:latin typeface="Cooper Std Black" pitchFamily="18" charset="0"/>
                <a:cs typeface="Times New Roman" pitchFamily="18" charset="0"/>
              </a:rPr>
              <a:t>PEOPLE OF ISRAEL IN EGYPT</a:t>
            </a:r>
          </a:p>
        </p:txBody>
      </p:sp>
      <p:pic>
        <p:nvPicPr>
          <p:cNvPr id="1026" name="Picture 2"/>
          <p:cNvPicPr>
            <a:picLocks noChangeAspect="1" noChangeArrowheads="1"/>
          </p:cNvPicPr>
          <p:nvPr/>
        </p:nvPicPr>
        <p:blipFill>
          <a:blip r:embed="rId2" cstate="print"/>
          <a:srcRect/>
          <a:stretch>
            <a:fillRect/>
          </a:stretch>
        </p:blipFill>
        <p:spPr bwMode="auto">
          <a:xfrm>
            <a:off x="1219200" y="2057400"/>
            <a:ext cx="6650436" cy="4341050"/>
          </a:xfrm>
          <a:prstGeom prst="rect">
            <a:avLst/>
          </a:prstGeom>
          <a:noFill/>
          <a:ln w="9525">
            <a:noFill/>
            <a:miter lim="800000"/>
            <a:headEnd/>
            <a:tailEnd/>
          </a:ln>
          <a:effectLst/>
        </p:spPr>
      </p:pic>
    </p:spTree>
    <p:extLst>
      <p:ext uri="{BB962C8B-B14F-4D97-AF65-F5344CB8AC3E}">
        <p14:creationId xmlns="" xmlns:p14="http://schemas.microsoft.com/office/powerpoint/2010/main" val="128994083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914400" y="3124200"/>
            <a:ext cx="7315200" cy="685800"/>
          </a:xfrm>
        </p:spPr>
        <p:txBody>
          <a:bodyPr>
            <a:noAutofit/>
          </a:bodyPr>
          <a:lstStyle/>
          <a:p>
            <a:pPr algn="ctr">
              <a:buNone/>
            </a:pPr>
            <a:r>
              <a:rPr lang="en-US" sz="2500" dirty="0" err="1">
                <a:solidFill>
                  <a:schemeClr val="tx1"/>
                </a:solidFill>
                <a:latin typeface="Arial" pitchFamily="34" charset="0"/>
                <a:cs typeface="Arial" pitchFamily="34" charset="0"/>
              </a:rPr>
              <a:t>O’God</a:t>
            </a:r>
            <a:r>
              <a:rPr lang="en-US" sz="2500" dirty="0">
                <a:solidFill>
                  <a:schemeClr val="tx1"/>
                </a:solidFill>
                <a:latin typeface="Arial" pitchFamily="34" charset="0"/>
                <a:cs typeface="Arial" pitchFamily="34" charset="0"/>
              </a:rPr>
              <a:t>, who protects us in all the situations of our life, help us to be faithful in our life.</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914400" y="3124200"/>
            <a:ext cx="7315200" cy="914400"/>
          </a:xfrm>
        </p:spPr>
        <p:txBody>
          <a:bodyPr>
            <a:noAutofit/>
          </a:bodyPr>
          <a:lstStyle/>
          <a:p>
            <a:pPr algn="ctr">
              <a:buNone/>
            </a:pPr>
            <a:r>
              <a:rPr lang="en-US" sz="2500" dirty="0">
                <a:solidFill>
                  <a:schemeClr val="tx1"/>
                </a:solidFill>
                <a:latin typeface="Arial" pitchFamily="34" charset="0"/>
                <a:cs typeface="Arial" pitchFamily="34" charset="0"/>
              </a:rPr>
              <a:t>Narrate how Joseph revealed himself to his brothers who came to Egypt. (Gn.44:1-34).</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1905000" y="2971800"/>
            <a:ext cx="6781800" cy="914400"/>
          </a:xfrm>
        </p:spPr>
        <p:txBody>
          <a:bodyPr>
            <a:noAutofit/>
          </a:bodyPr>
          <a:lstStyle/>
          <a:p>
            <a:pPr indent="0" algn="ctr">
              <a:buNone/>
            </a:pPr>
            <a:r>
              <a:rPr lang="en-US" sz="2500" dirty="0">
                <a:solidFill>
                  <a:schemeClr val="tx1"/>
                </a:solidFill>
                <a:latin typeface="Arial" pitchFamily="34" charset="0"/>
                <a:cs typeface="Arial" pitchFamily="34" charset="0"/>
              </a:rPr>
              <a:t>God of your father will help you and bless you with the blessings of heaven above. (Genesis 49:25).</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14400" y="3124200"/>
            <a:ext cx="7239000" cy="914400"/>
          </a:xfrm>
        </p:spPr>
        <p:txBody>
          <a:bodyPr>
            <a:noAutofit/>
          </a:bodyPr>
          <a:lstStyle/>
          <a:p>
            <a:pPr marL="0" indent="0" algn="ctr">
              <a:buNone/>
            </a:pPr>
            <a:r>
              <a:rPr lang="en-US" sz="2500" dirty="0">
                <a:solidFill>
                  <a:schemeClr val="tx1"/>
                </a:solidFill>
                <a:latin typeface="Arial" pitchFamily="34" charset="0"/>
                <a:cs typeface="Arial" pitchFamily="34" charset="0"/>
              </a:rPr>
              <a:t>Like Joseph dealt Lovingly with those who maltreated him I will also deal lovingly with those treat me bed.</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class psd\class 5\lesson 4\image\26_the-calling-of-the-original-twelve-apostles_1800x1200_300dpi_3.png"/>
          <p:cNvPicPr>
            <a:picLocks noChangeAspect="1" noChangeArrowheads="1"/>
          </p:cNvPicPr>
          <p:nvPr/>
        </p:nvPicPr>
        <p:blipFill>
          <a:blip r:embed="rId2" cstate="print"/>
          <a:srcRect l="3704" r="7408" b="5556"/>
          <a:stretch>
            <a:fillRect/>
          </a:stretch>
        </p:blipFill>
        <p:spPr bwMode="auto">
          <a:xfrm>
            <a:off x="2743200" y="1219200"/>
            <a:ext cx="3657600" cy="2590800"/>
          </a:xfrm>
          <a:prstGeom prst="rect">
            <a:avLst/>
          </a:prstGeom>
          <a:noFill/>
        </p:spPr>
      </p:pic>
      <p:sp>
        <p:nvSpPr>
          <p:cNvPr id="4" name="Title 1"/>
          <p:cNvSpPr>
            <a:spLocks noGrp="1"/>
          </p:cNvSpPr>
          <p:nvPr>
            <p:ph type="title"/>
          </p:nvPr>
        </p:nvSpPr>
        <p:spPr>
          <a:xfrm>
            <a:off x="0" y="762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914400" y="1066800"/>
            <a:ext cx="7315200" cy="762000"/>
          </a:xfrm>
        </p:spPr>
        <p:txBody>
          <a:bodyPr>
            <a:noAutofit/>
          </a:bodyPr>
          <a:lstStyle/>
          <a:p>
            <a:pPr marL="0" indent="0" algn="ctr">
              <a:buNone/>
            </a:pPr>
            <a:r>
              <a:rPr lang="en-US" sz="2500" dirty="0">
                <a:solidFill>
                  <a:schemeClr val="tx1"/>
                </a:solidFill>
                <a:latin typeface="Arial" pitchFamily="34" charset="0"/>
                <a:cs typeface="Arial" pitchFamily="34" charset="0"/>
              </a:rPr>
              <a:t>Find out the names of the apostles from the bible and write down in </a:t>
            </a:r>
            <a:r>
              <a:rPr lang="en-US" sz="2500" dirty="0">
                <a:solidFill>
                  <a:schemeClr val="tx1"/>
                </a:solidFill>
                <a:latin typeface="Arial" pitchFamily="34" charset="0"/>
                <a:cs typeface="Arial" pitchFamily="34" charset="0"/>
              </a:rPr>
              <a:t>the </a:t>
            </a:r>
            <a:r>
              <a:rPr lang="en-US" sz="2500" dirty="0">
                <a:solidFill>
                  <a:schemeClr val="tx1"/>
                </a:solidFill>
                <a:latin typeface="Arial" pitchFamily="34" charset="0"/>
                <a:cs typeface="Arial" pitchFamily="34" charset="0"/>
              </a:rPr>
              <a:t>columns below.</a:t>
            </a:r>
          </a:p>
        </p:txBody>
      </p:sp>
      <p:sp>
        <p:nvSpPr>
          <p:cNvPr id="7" name="Rounded Rectangle 6"/>
          <p:cNvSpPr/>
          <p:nvPr/>
        </p:nvSpPr>
        <p:spPr>
          <a:xfrm>
            <a:off x="457200" y="29718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0" name="Rounded Rectangle 9"/>
          <p:cNvSpPr/>
          <p:nvPr/>
        </p:nvSpPr>
        <p:spPr>
          <a:xfrm>
            <a:off x="457200" y="39624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1" name="Rounded Rectangle 10"/>
          <p:cNvSpPr/>
          <p:nvPr/>
        </p:nvSpPr>
        <p:spPr>
          <a:xfrm>
            <a:off x="457200" y="48006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2" name="Rounded Rectangle 11"/>
          <p:cNvSpPr/>
          <p:nvPr/>
        </p:nvSpPr>
        <p:spPr>
          <a:xfrm>
            <a:off x="457200" y="57912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3" name="Rounded Rectangle 12"/>
          <p:cNvSpPr/>
          <p:nvPr/>
        </p:nvSpPr>
        <p:spPr>
          <a:xfrm>
            <a:off x="3200400" y="61722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4" name="Rounded Rectangle 13"/>
          <p:cNvSpPr/>
          <p:nvPr/>
        </p:nvSpPr>
        <p:spPr>
          <a:xfrm>
            <a:off x="5943600" y="30480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5" name="Rounded Rectangle 14"/>
          <p:cNvSpPr/>
          <p:nvPr/>
        </p:nvSpPr>
        <p:spPr>
          <a:xfrm>
            <a:off x="5943600" y="39624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6" name="Rounded Rectangle 15"/>
          <p:cNvSpPr/>
          <p:nvPr/>
        </p:nvSpPr>
        <p:spPr>
          <a:xfrm>
            <a:off x="5943600" y="48768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7" name="Rounded Rectangle 16"/>
          <p:cNvSpPr/>
          <p:nvPr/>
        </p:nvSpPr>
        <p:spPr>
          <a:xfrm>
            <a:off x="5943600" y="57912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8" name="Rounded Rectangle 17"/>
          <p:cNvSpPr/>
          <p:nvPr/>
        </p:nvSpPr>
        <p:spPr>
          <a:xfrm>
            <a:off x="3200400" y="52578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19" name="Rounded Rectangle 18"/>
          <p:cNvSpPr/>
          <p:nvPr/>
        </p:nvSpPr>
        <p:spPr>
          <a:xfrm>
            <a:off x="3200400" y="34290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
        <p:nvSpPr>
          <p:cNvPr id="21" name="Rounded Rectangle 20"/>
          <p:cNvSpPr/>
          <p:nvPr/>
        </p:nvSpPr>
        <p:spPr>
          <a:xfrm>
            <a:off x="3200400" y="4343400"/>
            <a:ext cx="27432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2954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133600"/>
            <a:ext cx="8686800" cy="2667000"/>
          </a:xfrm>
        </p:spPr>
        <p:txBody>
          <a:bodyPr>
            <a:noAutofit/>
          </a:bodyPr>
          <a:lstStyle/>
          <a:p>
            <a:pPr marL="457200" indent="-457200">
              <a:buNone/>
            </a:pPr>
            <a:r>
              <a:rPr lang="en-US" sz="2500" dirty="0">
                <a:solidFill>
                  <a:schemeClr val="tx1"/>
                </a:solidFill>
                <a:latin typeface="Arial" pitchFamily="34" charset="0"/>
                <a:cs typeface="Arial" pitchFamily="34" charset="0"/>
              </a:rPr>
              <a:t>1.	What </a:t>
            </a:r>
            <a:r>
              <a:rPr lang="en-US" sz="2500" dirty="0">
                <a:solidFill>
                  <a:schemeClr val="tx1"/>
                </a:solidFill>
                <a:latin typeface="Arial" pitchFamily="34" charset="0"/>
                <a:cs typeface="Arial" pitchFamily="34" charset="0"/>
              </a:rPr>
              <a:t>was the interpretation that Joseph gave to Pharaoh’s dream?</a:t>
            </a:r>
          </a:p>
          <a:p>
            <a:pPr marL="457200" indent="-457200" algn="just">
              <a:buNone/>
            </a:pPr>
            <a:r>
              <a:rPr lang="en-US" sz="2500" dirty="0">
                <a:solidFill>
                  <a:schemeClr val="tx1"/>
                </a:solidFill>
                <a:latin typeface="Arial" pitchFamily="34" charset="0"/>
                <a:cs typeface="Arial" pitchFamily="34" charset="0"/>
              </a:rPr>
              <a:t>2.	Why </a:t>
            </a:r>
            <a:r>
              <a:rPr lang="en-US" sz="2500" dirty="0">
                <a:solidFill>
                  <a:schemeClr val="tx1"/>
                </a:solidFill>
                <a:latin typeface="Arial" pitchFamily="34" charset="0"/>
                <a:cs typeface="Arial" pitchFamily="34" charset="0"/>
              </a:rPr>
              <a:t>did Jacob’s sons went to Egypt?</a:t>
            </a:r>
          </a:p>
          <a:p>
            <a:pPr marL="457200" indent="-457200">
              <a:buNone/>
            </a:pPr>
            <a:r>
              <a:rPr lang="en-US" sz="2500" dirty="0">
                <a:solidFill>
                  <a:schemeClr val="tx1"/>
                </a:solidFill>
                <a:latin typeface="Arial" pitchFamily="34" charset="0"/>
                <a:cs typeface="Arial" pitchFamily="34" charset="0"/>
              </a:rPr>
              <a:t>3.	What </a:t>
            </a:r>
            <a:r>
              <a:rPr lang="en-US" sz="2500" dirty="0">
                <a:solidFill>
                  <a:schemeClr val="tx1"/>
                </a:solidFill>
                <a:latin typeface="Arial" pitchFamily="34" charset="0"/>
                <a:cs typeface="Arial" pitchFamily="34" charset="0"/>
              </a:rPr>
              <a:t>did God say to Jacob on his journey to Egypt?</a:t>
            </a:r>
          </a:p>
          <a:p>
            <a:pPr marL="457200" indent="-457200" algn="just">
              <a:buNone/>
            </a:pPr>
            <a:r>
              <a:rPr lang="en-US" sz="2500" dirty="0">
                <a:solidFill>
                  <a:schemeClr val="tx1"/>
                </a:solidFill>
                <a:latin typeface="Arial" pitchFamily="34" charset="0"/>
                <a:cs typeface="Arial" pitchFamily="34" charset="0"/>
              </a:rPr>
              <a:t>4.	As </a:t>
            </a:r>
            <a:r>
              <a:rPr lang="en-US" sz="2500" dirty="0">
                <a:solidFill>
                  <a:schemeClr val="tx1"/>
                </a:solidFill>
                <a:latin typeface="Arial" pitchFamily="34" charset="0"/>
                <a:cs typeface="Arial" pitchFamily="34" charset="0"/>
              </a:rPr>
              <a:t>per the divine plan what does the life story of Joseph communicate to us ?</a:t>
            </a:r>
          </a:p>
          <a:p>
            <a:pPr marL="457200" indent="-457200" algn="just">
              <a:buNone/>
            </a:pPr>
            <a:r>
              <a:rPr lang="en-US" sz="2500" dirty="0">
                <a:solidFill>
                  <a:schemeClr val="tx1"/>
                </a:solidFill>
                <a:latin typeface="Arial" pitchFamily="34" charset="0"/>
                <a:cs typeface="Arial" pitchFamily="34" charset="0"/>
              </a:rPr>
              <a:t>5.	Who </a:t>
            </a:r>
            <a:r>
              <a:rPr lang="en-US" sz="2500" dirty="0">
                <a:solidFill>
                  <a:schemeClr val="tx1"/>
                </a:solidFill>
                <a:latin typeface="Arial" pitchFamily="34" charset="0"/>
                <a:cs typeface="Arial" pitchFamily="34" charset="0"/>
              </a:rPr>
              <a:t>are the persons who guide the church, the New Testament people of God, in the place of Old Testament fathers?</a:t>
            </a:r>
          </a:p>
        </p:txBody>
      </p:sp>
      <p:sp>
        <p:nvSpPr>
          <p:cNvPr id="7" name="Rectangle 6"/>
          <p:cNvSpPr/>
          <p:nvPr/>
        </p:nvSpPr>
        <p:spPr>
          <a:xfrm>
            <a:off x="0" y="1600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600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2286001"/>
          </a:xfrm>
        </p:spPr>
        <p:txBody>
          <a:bodyPr>
            <a:noAutofit/>
          </a:bodyPr>
          <a:lstStyle/>
          <a:p>
            <a:pPr indent="0" algn="just">
              <a:buNone/>
            </a:pPr>
            <a:r>
              <a:rPr lang="en-US" sz="2500" dirty="0">
                <a:solidFill>
                  <a:schemeClr val="tx1"/>
                </a:solidFill>
                <a:latin typeface="Arial" pitchFamily="34" charset="0"/>
                <a:cs typeface="Arial" pitchFamily="34" charset="0"/>
              </a:rPr>
              <a:t>	Jacob </a:t>
            </a:r>
            <a:r>
              <a:rPr lang="en-US" sz="2500" dirty="0">
                <a:solidFill>
                  <a:schemeClr val="tx1"/>
                </a:solidFill>
                <a:latin typeface="Arial" pitchFamily="34" charset="0"/>
                <a:cs typeface="Arial" pitchFamily="34" charset="0"/>
              </a:rPr>
              <a:t>had 12 children Ruben - eldest and Benjamin </a:t>
            </a:r>
            <a:r>
              <a:rPr lang="en-US" sz="2500" dirty="0">
                <a:solidFill>
                  <a:schemeClr val="tx1"/>
                </a:solidFill>
                <a:latin typeface="Arial" pitchFamily="34" charset="0"/>
                <a:cs typeface="Arial" pitchFamily="34" charset="0"/>
              </a:rPr>
              <a:t>– youngest. But </a:t>
            </a:r>
            <a:r>
              <a:rPr lang="en-US" sz="2500" dirty="0">
                <a:solidFill>
                  <a:schemeClr val="tx1"/>
                </a:solidFill>
                <a:latin typeface="Arial" pitchFamily="34" charset="0"/>
                <a:cs typeface="Arial" pitchFamily="34" charset="0"/>
              </a:rPr>
              <a:t>Jacob loved “Joseph” very much. So he had given him long rob with sleeves as a sign of his </a:t>
            </a:r>
            <a:r>
              <a:rPr lang="en-US" sz="2500" dirty="0">
                <a:solidFill>
                  <a:schemeClr val="tx1"/>
                </a:solidFill>
                <a:latin typeface="Arial" pitchFamily="34" charset="0"/>
                <a:cs typeface="Arial" pitchFamily="34" charset="0"/>
              </a:rPr>
              <a:t>favor. Joseph’s </a:t>
            </a:r>
            <a:r>
              <a:rPr lang="en-US" sz="2500" dirty="0">
                <a:solidFill>
                  <a:schemeClr val="tx1"/>
                </a:solidFill>
                <a:latin typeface="Arial" pitchFamily="34" charset="0"/>
                <a:cs typeface="Arial" pitchFamily="34" charset="0"/>
              </a:rPr>
              <a:t>brothers began to hate him because of their father’s favoritism towards him.</a:t>
            </a:r>
          </a:p>
          <a:p>
            <a:pPr indent="0" algn="just">
              <a:buNone/>
            </a:pPr>
            <a:endParaRPr lang="en-US" sz="2500" dirty="0">
              <a:solidFill>
                <a:schemeClr val="tx1"/>
              </a:solidFill>
              <a:latin typeface="Arial" pitchFamily="34" charset="0"/>
              <a:cs typeface="Arial" pitchFamily="34" charset="0"/>
            </a:endParaRPr>
          </a:p>
        </p:txBody>
      </p:sp>
      <p:pic>
        <p:nvPicPr>
          <p:cNvPr id="2051" name="Picture 3" descr="D:\class psd\class 5\lesson 4\image\56.jpg"/>
          <p:cNvPicPr>
            <a:picLocks noChangeAspect="1" noChangeArrowheads="1"/>
          </p:cNvPicPr>
          <p:nvPr/>
        </p:nvPicPr>
        <p:blipFill>
          <a:blip r:embed="rId2" cstate="print"/>
          <a:srcRect/>
          <a:stretch>
            <a:fillRect/>
          </a:stretch>
        </p:blipFill>
        <p:spPr bwMode="auto">
          <a:xfrm>
            <a:off x="0" y="0"/>
            <a:ext cx="9144000" cy="4343400"/>
          </a:xfrm>
          <a:prstGeom prst="rect">
            <a:avLst/>
          </a:prstGeom>
          <a:noFill/>
        </p:spPr>
      </p:pic>
    </p:spTree>
    <p:extLst>
      <p:ext uri="{BB962C8B-B14F-4D97-AF65-F5344CB8AC3E}">
        <p14:creationId xmlns="" xmlns:p14="http://schemas.microsoft.com/office/powerpoint/2010/main" val="361484893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pPr algn="ctr"/>
            <a:r>
              <a:rPr lang="en-US" b="1" dirty="0">
                <a:solidFill>
                  <a:srgbClr val="FF0000"/>
                </a:solidFill>
                <a:latin typeface="Cooper Std Black" pitchFamily="18" charset="0"/>
                <a:cs typeface="Times New Roman" pitchFamily="18" charset="0"/>
              </a:rPr>
              <a:t>Joseph’s dream</a:t>
            </a:r>
          </a:p>
        </p:txBody>
      </p:sp>
      <p:sp>
        <p:nvSpPr>
          <p:cNvPr id="3" name="Content Placeholder 2"/>
          <p:cNvSpPr>
            <a:spLocks noGrp="1"/>
          </p:cNvSpPr>
          <p:nvPr>
            <p:ph idx="1"/>
          </p:nvPr>
        </p:nvSpPr>
        <p:spPr>
          <a:xfrm>
            <a:off x="304800" y="1554163"/>
            <a:ext cx="8686800" cy="1570038"/>
          </a:xfrm>
        </p:spPr>
        <p:txBody>
          <a:bodyPr>
            <a:normAutofit/>
          </a:bodyPr>
          <a:lstStyle/>
          <a:p>
            <a:pPr indent="0" algn="ctr">
              <a:buNone/>
            </a:pPr>
            <a:r>
              <a:rPr lang="en-US" sz="2500" dirty="0">
                <a:solidFill>
                  <a:schemeClr val="tx1"/>
                </a:solidFill>
                <a:latin typeface="Arial" pitchFamily="34" charset="0"/>
                <a:cs typeface="Arial" pitchFamily="34" charset="0"/>
              </a:rPr>
              <a:t>“There we were binding sheaves in the field. Suddenly my sheaf rose and stood uprights; then your sheaves gathered around it and bowed down to my Sheaf”.</a:t>
            </a:r>
          </a:p>
        </p:txBody>
      </p:sp>
      <p:pic>
        <p:nvPicPr>
          <p:cNvPr id="7" name="Picture 1" descr="09_Joseph_Dreams_JPEG_1024.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 descr="15_Joseph_Dreams_JPEG_1024.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34812008"/>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p>
            <a:pPr algn="ctr"/>
            <a:r>
              <a:rPr lang="en-US" b="1" dirty="0">
                <a:solidFill>
                  <a:srgbClr val="FF0000"/>
                </a:solidFill>
                <a:latin typeface="Cooper Std Black" pitchFamily="18" charset="0"/>
                <a:cs typeface="Times New Roman" pitchFamily="18" charset="0"/>
              </a:rPr>
              <a:t>Joseph’s Second dream</a:t>
            </a:r>
          </a:p>
        </p:txBody>
      </p:sp>
      <p:sp>
        <p:nvSpPr>
          <p:cNvPr id="3" name="Content Placeholder 2"/>
          <p:cNvSpPr>
            <a:spLocks noGrp="1"/>
          </p:cNvSpPr>
          <p:nvPr>
            <p:ph idx="1"/>
          </p:nvPr>
        </p:nvSpPr>
        <p:spPr>
          <a:xfrm>
            <a:off x="228600" y="1570037"/>
            <a:ext cx="8686800" cy="1858963"/>
          </a:xfrm>
        </p:spPr>
        <p:txBody>
          <a:bodyPr>
            <a:normAutofit/>
          </a:bodyPr>
          <a:lstStyle/>
          <a:p>
            <a:pPr indent="0" algn="ctr">
              <a:buNone/>
            </a:pPr>
            <a:r>
              <a:rPr lang="en-US" sz="3200" dirty="0">
                <a:solidFill>
                  <a:schemeClr val="tx1"/>
                </a:solidFill>
                <a:latin typeface="Arial" pitchFamily="34" charset="0"/>
                <a:cs typeface="Arial" pitchFamily="34" charset="0"/>
              </a:rPr>
              <a:t>“ The sun, moon and eleven stars were bowing down to me”</a:t>
            </a:r>
          </a:p>
          <a:p>
            <a:pPr indent="0" algn="ctr">
              <a:buNone/>
            </a:pPr>
            <a:r>
              <a:rPr lang="en-US" sz="3200" dirty="0">
                <a:solidFill>
                  <a:schemeClr val="tx1"/>
                </a:solidFill>
                <a:latin typeface="Arial" pitchFamily="34" charset="0"/>
                <a:cs typeface="Arial" pitchFamily="34" charset="0"/>
              </a:rPr>
              <a:t>His brothers felt all the more jealous of him.</a:t>
            </a:r>
          </a:p>
        </p:txBody>
      </p:sp>
      <p:pic>
        <p:nvPicPr>
          <p:cNvPr id="6" name="Picture 5" descr="iStock_000023648609XSmallShrunk-Joseph_Dreams.jpg"/>
          <p:cNvPicPr>
            <a:picLocks noChangeAspect="1"/>
          </p:cNvPicPr>
          <p:nvPr/>
        </p:nvPicPr>
        <p:blipFill>
          <a:blip r:embed="rId2" cstate="print"/>
          <a:stretch>
            <a:fillRect/>
          </a:stretch>
        </p:blipFill>
        <p:spPr>
          <a:xfrm>
            <a:off x="2419351" y="3429000"/>
            <a:ext cx="4286249" cy="3429000"/>
          </a:xfrm>
          <a:prstGeom prst="rect">
            <a:avLst/>
          </a:prstGeom>
        </p:spPr>
      </p:pic>
    </p:spTree>
    <p:extLst>
      <p:ext uri="{BB962C8B-B14F-4D97-AF65-F5344CB8AC3E}">
        <p14:creationId xmlns="" xmlns:p14="http://schemas.microsoft.com/office/powerpoint/2010/main" val="364511908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nimated) - Joseph and The Coat of Many Colors - [1_5].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86800" cy="1066800"/>
          </a:xfrm>
        </p:spPr>
        <p:txBody>
          <a:bodyPr>
            <a:noAutofit/>
          </a:bodyPr>
          <a:lstStyle/>
          <a:p>
            <a:pPr algn="ctr">
              <a:buNone/>
            </a:pPr>
            <a:r>
              <a:rPr lang="en-US" sz="2500" dirty="0">
                <a:solidFill>
                  <a:schemeClr val="tx1"/>
                </a:solidFill>
                <a:latin typeface="Arial" pitchFamily="34" charset="0"/>
                <a:cs typeface="Arial" pitchFamily="34" charset="0"/>
              </a:rPr>
              <a:t>Joseph’s brothers hated him because of his dreams and his words.</a:t>
            </a:r>
          </a:p>
        </p:txBody>
      </p:sp>
      <p:pic>
        <p:nvPicPr>
          <p:cNvPr id="5" name="Picture 1" descr="09_Joseph_Slave_JPEG_1024.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600200"/>
            <a:ext cx="70104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1744817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91416"/>
            <a:ext cx="8763000" cy="2037584"/>
          </a:xfrm>
        </p:spPr>
        <p:txBody>
          <a:bodyPr>
            <a:noAutofit/>
          </a:bodyPr>
          <a:lstStyle/>
          <a:p>
            <a:pPr marL="0" indent="0" algn="just">
              <a:buNone/>
            </a:pPr>
            <a:r>
              <a:rPr lang="en-US" sz="2500" dirty="0">
                <a:solidFill>
                  <a:schemeClr val="tx1"/>
                </a:solidFill>
                <a:latin typeface="Arial" pitchFamily="34" charset="0"/>
                <a:cs typeface="Arial" pitchFamily="34" charset="0"/>
              </a:rPr>
              <a:t>	One day Joseph went to these brothers who were grazing their sheep far from home. When they saw him afar they conspired to kill him. But Ruben the eldest forbade this. So they took his special robe from him and threw him into the pit. Then a group of traders going to Egypt came that way. So they recused Joseph from the pit and sold him to the traders who took him to Egypt.</a:t>
            </a:r>
          </a:p>
        </p:txBody>
      </p:sp>
      <p:sp>
        <p:nvSpPr>
          <p:cNvPr id="5" name="Rectangle 4"/>
          <p:cNvSpPr/>
          <p:nvPr/>
        </p:nvSpPr>
        <p:spPr>
          <a:xfrm>
            <a:off x="0" y="533400"/>
            <a:ext cx="9144000" cy="630942"/>
          </a:xfrm>
          <a:prstGeom prst="rect">
            <a:avLst/>
          </a:prstGeom>
          <a:noFill/>
        </p:spPr>
        <p:txBody>
          <a:bodyPr wrap="square" lIns="91440" tIns="45720" rIns="91440" bIns="45720">
            <a:spAutoFit/>
          </a:bodyPr>
          <a:lstStyle/>
          <a:p>
            <a:pPr algn="ctr"/>
            <a:r>
              <a:rPr lang="en-US" sz="3500" b="1" dirty="0">
                <a:solidFill>
                  <a:srgbClr val="FF0000"/>
                </a:solidFill>
                <a:latin typeface="Cooper Std Black" pitchFamily="18" charset="0"/>
                <a:cs typeface="Times New Roman" pitchFamily="18" charset="0"/>
              </a:rPr>
              <a:t>JOSEPH IN EGYPT</a:t>
            </a:r>
          </a:p>
        </p:txBody>
      </p:sp>
      <p:pic>
        <p:nvPicPr>
          <p:cNvPr id="6" name="Picture 5" descr="10_Joseph_Slave_JPEG_1024.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5600" y="4343400"/>
            <a:ext cx="33528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0720228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91600" cy="1447800"/>
          </a:xfrm>
        </p:spPr>
        <p:txBody>
          <a:bodyPr>
            <a:noAutofit/>
          </a:bodyPr>
          <a:lstStyle/>
          <a:p>
            <a:pPr indent="0" algn="just">
              <a:buNone/>
            </a:pPr>
            <a:r>
              <a:rPr lang="en-US" sz="2500" dirty="0">
                <a:solidFill>
                  <a:schemeClr val="tx1"/>
                </a:solidFill>
                <a:latin typeface="Arial" pitchFamily="34" charset="0"/>
                <a:cs typeface="Arial" pitchFamily="34" charset="0"/>
              </a:rPr>
              <a:t>	The </a:t>
            </a:r>
            <a:r>
              <a:rPr lang="en-US" sz="2500" dirty="0">
                <a:solidFill>
                  <a:schemeClr val="tx1"/>
                </a:solidFill>
                <a:latin typeface="Arial" pitchFamily="34" charset="0"/>
                <a:cs typeface="Arial" pitchFamily="34" charset="0"/>
              </a:rPr>
              <a:t>traders sold Joseph to the Potiphar, an officer of Pharaoh and captain of the </a:t>
            </a:r>
            <a:r>
              <a:rPr lang="en-US" sz="2500" dirty="0">
                <a:solidFill>
                  <a:schemeClr val="tx1"/>
                </a:solidFill>
                <a:latin typeface="Arial" pitchFamily="34" charset="0"/>
                <a:cs typeface="Arial" pitchFamily="34" charset="0"/>
              </a:rPr>
              <a:t>guard. Lord </a:t>
            </a:r>
            <a:r>
              <a:rPr lang="en-US" sz="2500" dirty="0">
                <a:solidFill>
                  <a:schemeClr val="tx1"/>
                </a:solidFill>
                <a:latin typeface="Arial" pitchFamily="34" charset="0"/>
                <a:cs typeface="Arial" pitchFamily="34" charset="0"/>
              </a:rPr>
              <a:t>God was with Joseph and </a:t>
            </a:r>
            <a:r>
              <a:rPr lang="en-US" sz="2500" dirty="0">
                <a:solidFill>
                  <a:schemeClr val="tx1"/>
                </a:solidFill>
                <a:latin typeface="Arial" pitchFamily="34" charset="0"/>
                <a:cs typeface="Arial" pitchFamily="34" charset="0"/>
              </a:rPr>
              <a:t>so </a:t>
            </a:r>
            <a:r>
              <a:rPr lang="en-US" sz="2500" dirty="0">
                <a:solidFill>
                  <a:schemeClr val="tx1"/>
                </a:solidFill>
                <a:latin typeface="Arial" pitchFamily="34" charset="0"/>
                <a:cs typeface="Arial" pitchFamily="34" charset="0"/>
              </a:rPr>
              <a:t>he excelled in all that he did.</a:t>
            </a:r>
          </a:p>
        </p:txBody>
      </p:sp>
      <p:pic>
        <p:nvPicPr>
          <p:cNvPr id="4" name="Picture 1" descr="13_Joseph_Slave_JPEG_1024.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2457450"/>
            <a:ext cx="58674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4248441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870</TotalTime>
  <Words>254</Words>
  <Application>Microsoft Office PowerPoint</Application>
  <PresentationFormat>On-screen Show (4:3)</PresentationFormat>
  <Paragraphs>68</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Trek</vt:lpstr>
      <vt:lpstr>CATECHETICAL TEXTBOOK SERIES OF THE SYRO - MALABAR CHURCH</vt:lpstr>
      <vt:lpstr>Slide 2</vt:lpstr>
      <vt:lpstr>Slide 3</vt:lpstr>
      <vt:lpstr>Joseph’s dream</vt:lpstr>
      <vt:lpstr>Joseph’s Second dream</vt:lpstr>
      <vt:lpstr>Slide 6</vt:lpstr>
      <vt:lpstr>Slide 7</vt:lpstr>
      <vt:lpstr>Slide 8</vt:lpstr>
      <vt:lpstr>Slide 9</vt:lpstr>
      <vt:lpstr>Slide 10</vt:lpstr>
      <vt:lpstr>Slide 11</vt:lpstr>
      <vt:lpstr>Slide 12</vt:lpstr>
      <vt:lpstr>Joseph: Governor of Egypt </vt:lpstr>
      <vt:lpstr>Slide 14</vt:lpstr>
      <vt:lpstr>Slide 15</vt:lpstr>
      <vt:lpstr>Slide 16</vt:lpstr>
      <vt:lpstr>Slide 17</vt:lpstr>
      <vt:lpstr> TWELVE TRIBES AND APOSTLES</vt:lpstr>
      <vt:lpstr>Slide 19</vt:lpstr>
      <vt:lpstr>Let us pray</vt:lpstr>
      <vt:lpstr>READ AND RECOUNT</vt:lpstr>
      <vt:lpstr>WORD OF GOD FOR GUIDANCE</vt:lpstr>
      <vt:lpstr>MY DECISION</vt:lpstr>
      <vt:lpstr>LET US DO</vt:lpstr>
      <vt:lpstr>LET US FIND OUT THE ANSWER</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 Section</dc:title>
  <dc:creator>Acer</dc:creator>
  <cp:lastModifiedBy>Administrator</cp:lastModifiedBy>
  <cp:revision>134</cp:revision>
  <dcterms:created xsi:type="dcterms:W3CDTF">2006-08-16T00:00:00Z</dcterms:created>
  <dcterms:modified xsi:type="dcterms:W3CDTF">2015-09-17T03:21:46Z</dcterms:modified>
</cp:coreProperties>
</file>